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35818-B46C-420B-934E-BB417CAB7418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4B86B-0B0B-4700-A287-91873A994B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627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4B86B-0B0B-4700-A287-91873A994B30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542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98BC94C-08DE-448F-9FDF-3F4A297F4747}" type="datetimeFigureOut">
              <a:rPr lang="es-ES" smtClean="0"/>
              <a:t>29/11/2012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D5C1E3D-C529-4F56-81DD-3994F7A746B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749838"/>
            <a:ext cx="3384376" cy="2543258"/>
          </a:xfrm>
        </p:spPr>
        <p:txBody>
          <a:bodyPr>
            <a:noAutofit/>
          </a:bodyPr>
          <a:lstStyle/>
          <a:p>
            <a:pPr algn="ctr"/>
            <a:r>
              <a:rPr lang="es-ES_tradnl" sz="2400" dirty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“Autonomía mediática en la motivación ciudadana de la rodada urbana del estado de San Luis Potosí</a:t>
            </a:r>
            <a:r>
              <a:rPr lang="es-ES_tradnl" sz="2400" b="1" dirty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”</a:t>
            </a:r>
            <a:r>
              <a:rPr lang="es-ES" sz="2400" i="1" dirty="0">
                <a:latin typeface="Candara" pitchFamily="34" charset="0"/>
              </a:rPr>
              <a:t/>
            </a:r>
            <a:br>
              <a:rPr lang="es-ES" sz="2400" i="1" dirty="0">
                <a:latin typeface="Candara" pitchFamily="34" charset="0"/>
              </a:rPr>
            </a:br>
            <a:endParaRPr lang="es-ES" sz="2400" dirty="0">
              <a:latin typeface="Candara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4149080"/>
            <a:ext cx="3528392" cy="2371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77480"/>
            <a:ext cx="21907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43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es-ES" b="1" dirty="0" smtClean="0"/>
              <a:t>Muestra 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348880"/>
            <a:ext cx="4320480" cy="352839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_tradnl" sz="2000" dirty="0"/>
              <a:t>Para poder crear un perfil de los asistentes a las rodadas se tomó una muestra del </a:t>
            </a:r>
            <a:r>
              <a:rPr lang="es-ES_tradnl" sz="2800" b="1" u="sng" dirty="0" smtClean="0">
                <a:solidFill>
                  <a:schemeClr val="accent3"/>
                </a:solidFill>
              </a:rPr>
              <a:t>20% </a:t>
            </a:r>
            <a:r>
              <a:rPr lang="es-ES_tradnl" sz="2000" dirty="0" smtClean="0"/>
              <a:t>lo </a:t>
            </a:r>
            <a:r>
              <a:rPr lang="es-ES_tradnl" sz="2000" dirty="0"/>
              <a:t>cual llegó a un resultado de </a:t>
            </a:r>
            <a:r>
              <a:rPr lang="es-ES_tradnl" b="1" u="sng" dirty="0">
                <a:solidFill>
                  <a:srgbClr val="7030A0"/>
                </a:solidFill>
              </a:rPr>
              <a:t>300 encuestas </a:t>
            </a:r>
            <a:r>
              <a:rPr lang="es-ES_tradnl" sz="2000" dirty="0"/>
              <a:t>tomadas en un total de </a:t>
            </a:r>
            <a:r>
              <a:rPr lang="es-ES_tradnl" b="1" u="sng" dirty="0">
                <a:solidFill>
                  <a:srgbClr val="00B0F0"/>
                </a:solidFill>
              </a:rPr>
              <a:t>1500</a:t>
            </a:r>
            <a:r>
              <a:rPr lang="es-ES_tradnl" sz="2000" dirty="0"/>
              <a:t> </a:t>
            </a:r>
            <a:r>
              <a:rPr lang="es-ES_tradnl" b="1" u="sng" dirty="0">
                <a:solidFill>
                  <a:srgbClr val="00B0F0"/>
                </a:solidFill>
              </a:rPr>
              <a:t>asistentes</a:t>
            </a:r>
            <a:r>
              <a:rPr lang="es-ES_tradnl" sz="2000" dirty="0"/>
              <a:t> del jueves 22 de noviembre del presente año; de éstas encuestas se evaluó tanto el consumo mediático como las posibles razones de la asistencia a dicho evento. </a:t>
            </a:r>
            <a:endParaRPr lang="es-ES" sz="20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437" y="2564904"/>
            <a:ext cx="2894794" cy="2304256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901039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92696"/>
            <a:ext cx="7024744" cy="1143000"/>
          </a:xfrm>
        </p:spPr>
        <p:txBody>
          <a:bodyPr/>
          <a:lstStyle/>
          <a:p>
            <a:pPr algn="ctr"/>
            <a:r>
              <a:rPr lang="es-ES" b="1" dirty="0" smtClean="0"/>
              <a:t>Perfil del encuestado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76872"/>
            <a:ext cx="4824652" cy="340960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_tradnl" dirty="0"/>
              <a:t>L</a:t>
            </a:r>
            <a:r>
              <a:rPr lang="es-ES_tradnl" dirty="0" smtClean="0"/>
              <a:t>as </a:t>
            </a:r>
            <a:r>
              <a:rPr lang="es-ES_tradnl" dirty="0"/>
              <a:t>encuestas marcan una tendencia del</a:t>
            </a:r>
            <a:r>
              <a:rPr lang="es-ES_tradnl" u="sng" dirty="0">
                <a:solidFill>
                  <a:srgbClr val="00B0F0"/>
                </a:solidFill>
              </a:rPr>
              <a:t> 84% de asistentes masculinos </a:t>
            </a:r>
            <a:r>
              <a:rPr lang="es-ES_tradnl" dirty="0"/>
              <a:t>dejando con menos de un cuarto de asistentes del sexo femenino en la fecha del jueves 22 de noviembre asistieron más del triple de hombres que de mujeres; las edades oscilan en </a:t>
            </a:r>
            <a:r>
              <a:rPr lang="es-ES_tradnl" b="1" dirty="0">
                <a:solidFill>
                  <a:srgbClr val="FF0000"/>
                </a:solidFill>
              </a:rPr>
              <a:t>15 a 30 años</a:t>
            </a:r>
            <a:r>
              <a:rPr lang="es-ES_tradnl" dirty="0"/>
              <a:t>, teniendo una alza del  </a:t>
            </a:r>
            <a:r>
              <a:rPr lang="es-ES_tradnl" sz="3100" b="1" dirty="0">
                <a:solidFill>
                  <a:srgbClr val="7030A0"/>
                </a:solidFill>
              </a:rPr>
              <a:t>5% </a:t>
            </a:r>
            <a:r>
              <a:rPr lang="es-ES_tradnl" dirty="0"/>
              <a:t>más en la edad de </a:t>
            </a:r>
            <a:r>
              <a:rPr lang="es-ES_tradnl" sz="3100" b="1" u="sng" dirty="0">
                <a:solidFill>
                  <a:srgbClr val="92D050"/>
                </a:solidFill>
              </a:rPr>
              <a:t>19 a 30; </a:t>
            </a:r>
            <a:r>
              <a:rPr lang="es-ES_tradnl" dirty="0"/>
              <a:t>de éstos encuestados el </a:t>
            </a:r>
            <a:r>
              <a:rPr lang="es-ES_tradnl" sz="2800" b="1" dirty="0">
                <a:solidFill>
                  <a:srgbClr val="002060"/>
                </a:solidFill>
              </a:rPr>
              <a:t>69% </a:t>
            </a:r>
            <a:r>
              <a:rPr lang="es-ES_tradnl" dirty="0"/>
              <a:t>se encuentra estudiando 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656" y="3284984"/>
            <a:ext cx="298847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789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3928" y="980728"/>
            <a:ext cx="3384492" cy="745308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/>
              <a:t>jóvenes </a:t>
            </a:r>
            <a:r>
              <a:rPr lang="es-ES_tradnl" dirty="0" smtClean="0"/>
              <a:t>en </a:t>
            </a:r>
            <a:r>
              <a:rPr lang="es-ES_tradnl" dirty="0"/>
              <a:t>un nivel </a:t>
            </a:r>
            <a:r>
              <a:rPr lang="es-ES_tradnl" dirty="0" smtClean="0"/>
              <a:t>superior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86671"/>
            <a:ext cx="2736304" cy="1908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99592" y="2852936"/>
            <a:ext cx="3960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/>
              <a:t>De  éstos jóvenes se puede notar una alza en el consumo de redes sociales como </a:t>
            </a:r>
            <a:r>
              <a:rPr lang="es-ES_tradnl" b="1" dirty="0">
                <a:solidFill>
                  <a:srgbClr val="00B0F0"/>
                </a:solidFill>
              </a:rPr>
              <a:t>Facebook </a:t>
            </a:r>
            <a:r>
              <a:rPr lang="es-ES_tradnl" dirty="0"/>
              <a:t>con un 79% sin embargo de ése porcentaje el </a:t>
            </a:r>
            <a:r>
              <a:rPr lang="es-ES_tradnl" b="1" dirty="0">
                <a:solidFill>
                  <a:srgbClr val="7030A0"/>
                </a:solidFill>
              </a:rPr>
              <a:t>69% no sigue la página oficial </a:t>
            </a:r>
            <a:r>
              <a:rPr lang="es-ES_tradnl" dirty="0"/>
              <a:t>de ésta red social de la rodada </a:t>
            </a:r>
            <a:r>
              <a:rPr lang="es-ES_tradnl" dirty="0" smtClean="0"/>
              <a:t>urbana </a:t>
            </a:r>
            <a:endParaRPr lang="es-E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23406"/>
            <a:ext cx="2706811" cy="197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774574" y="5157192"/>
            <a:ext cx="64512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el </a:t>
            </a:r>
            <a:r>
              <a:rPr lang="es-ES_tradnl" sz="2000" b="1" u="sng" dirty="0">
                <a:solidFill>
                  <a:schemeClr val="accent3"/>
                </a:solidFill>
              </a:rPr>
              <a:t>45% </a:t>
            </a:r>
            <a:r>
              <a:rPr lang="es-ES_tradnl" dirty="0"/>
              <a:t>de los asistentes a han participado en la rodada urbana más 4 veces en un año en compañía de amigos y familia con respuestas casi igualatorias.</a:t>
            </a:r>
            <a:endParaRPr lang="es-ES" i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9146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es-ES" b="1" dirty="0" smtClean="0"/>
              <a:t>Consumo mediático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3"/>
            <a:ext cx="6624851" cy="204145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_tradnl" dirty="0"/>
              <a:t>el </a:t>
            </a:r>
            <a:r>
              <a:rPr lang="es-ES_tradnl" sz="2800" b="1" dirty="0">
                <a:solidFill>
                  <a:schemeClr val="accent3"/>
                </a:solidFill>
              </a:rPr>
              <a:t>79%  </a:t>
            </a:r>
            <a:r>
              <a:rPr lang="es-ES_tradnl" dirty="0"/>
              <a:t>de los participantes utilizan redes sociales </a:t>
            </a:r>
            <a:r>
              <a:rPr lang="es-ES_tradnl" dirty="0" smtClean="0"/>
              <a:t>denotando </a:t>
            </a:r>
            <a:r>
              <a:rPr lang="es-ES_tradnl" dirty="0"/>
              <a:t>así una alza en el uso del </a:t>
            </a:r>
            <a:r>
              <a:rPr lang="es-ES_tradnl" sz="3100" b="1" u="sng" dirty="0">
                <a:solidFill>
                  <a:srgbClr val="0070C0"/>
                </a:solidFill>
              </a:rPr>
              <a:t>internet</a:t>
            </a:r>
            <a:r>
              <a:rPr lang="es-ES_tradnl" dirty="0"/>
              <a:t> con más de la mitad del porcentaje en una frecuencia de aproximadamente </a:t>
            </a:r>
            <a:r>
              <a:rPr lang="es-ES_tradnl" sz="3100" b="1" dirty="0">
                <a:solidFill>
                  <a:srgbClr val="7030A0"/>
                </a:solidFill>
              </a:rPr>
              <a:t>6 horas al día </a:t>
            </a:r>
            <a:r>
              <a:rPr lang="es-ES_tradnl" dirty="0"/>
              <a:t>y como medio de consumo mayoritariamente informativo noticiosos  dejando en segunda instancia a la </a:t>
            </a:r>
            <a:r>
              <a:rPr lang="es-ES_tradnl" sz="2600" b="1" dirty="0">
                <a:solidFill>
                  <a:srgbClr val="002060"/>
                </a:solidFill>
              </a:rPr>
              <a:t>televisión</a:t>
            </a:r>
            <a:r>
              <a:rPr lang="es-ES_tradnl" dirty="0"/>
              <a:t> y por ultimo a la </a:t>
            </a:r>
            <a:r>
              <a:rPr lang="es-ES_tradnl" sz="3100" b="1" dirty="0">
                <a:solidFill>
                  <a:srgbClr val="92D050"/>
                </a:solidFill>
              </a:rPr>
              <a:t>radio. </a:t>
            </a:r>
            <a:endParaRPr lang="es-ES" sz="3100" b="1" i="1" dirty="0">
              <a:solidFill>
                <a:srgbClr val="92D050"/>
              </a:solidFill>
            </a:endParaRPr>
          </a:p>
          <a:p>
            <a:pPr algn="just"/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293096"/>
            <a:ext cx="304800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13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187624" y="1268760"/>
            <a:ext cx="6552844" cy="2401492"/>
          </a:xfrm>
        </p:spPr>
        <p:txBody>
          <a:bodyPr>
            <a:normAutofit lnSpcReduction="10000"/>
          </a:bodyPr>
          <a:lstStyle/>
          <a:p>
            <a:pPr algn="just"/>
            <a:r>
              <a:rPr lang="es-ES_tradnl" dirty="0"/>
              <a:t>Tomando en cuenta que de los encuestados la mayoría menciona que consume contenidos de índole noticiosa, el </a:t>
            </a:r>
            <a:r>
              <a:rPr lang="es-ES_tradnl" b="1" dirty="0">
                <a:solidFill>
                  <a:srgbClr val="00B0F0"/>
                </a:solidFill>
              </a:rPr>
              <a:t>68%</a:t>
            </a:r>
            <a:r>
              <a:rPr lang="es-ES_tradnl" dirty="0"/>
              <a:t> dice </a:t>
            </a:r>
            <a:r>
              <a:rPr lang="es-ES_tradnl" sz="3200" b="1" dirty="0" smtClean="0">
                <a:solidFill>
                  <a:srgbClr val="FF0000"/>
                </a:solidFill>
              </a:rPr>
              <a:t>NO</a:t>
            </a:r>
            <a:r>
              <a:rPr lang="es-ES_tradnl" dirty="0" smtClean="0"/>
              <a:t> </a:t>
            </a:r>
            <a:r>
              <a:rPr lang="es-ES_tradnl" dirty="0"/>
              <a:t>haber consumido mensajes sobre deportes o salud.</a:t>
            </a:r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5"/>
            <a:ext cx="3274268" cy="245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85184"/>
            <a:ext cx="2030521" cy="136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16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b="1" dirty="0"/>
              <a:t>M</a:t>
            </a:r>
            <a:r>
              <a:rPr lang="es-ES" sz="4800" b="1" dirty="0" smtClean="0"/>
              <a:t>otivaciones</a:t>
            </a:r>
            <a:endParaRPr lang="es-ES" sz="4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3" y="2323653"/>
            <a:ext cx="6768868" cy="2833540"/>
          </a:xfrm>
        </p:spPr>
        <p:txBody>
          <a:bodyPr>
            <a:normAutofit fontScale="92500"/>
          </a:bodyPr>
          <a:lstStyle/>
          <a:p>
            <a:r>
              <a:rPr lang="es-ES_tradnl" dirty="0"/>
              <a:t>una alza del 48% con respecto a nivel </a:t>
            </a:r>
            <a:r>
              <a:rPr lang="es-ES_tradnl" dirty="0" smtClean="0"/>
              <a:t>social, los asistentes buscan socializar</a:t>
            </a:r>
          </a:p>
          <a:p>
            <a:r>
              <a:rPr lang="es-ES_tradnl" dirty="0" smtClean="0"/>
              <a:t>El 15</a:t>
            </a:r>
            <a:r>
              <a:rPr lang="es-ES_tradnl" dirty="0"/>
              <a:t>% que busca hacer deporte y hacer bicicleta</a:t>
            </a:r>
            <a:endParaRPr lang="es-ES_tradnl" dirty="0" smtClean="0"/>
          </a:p>
          <a:p>
            <a:r>
              <a:rPr lang="es-ES_tradnl" dirty="0"/>
              <a:t>57% dice no hacer bicicleta en otra </a:t>
            </a:r>
            <a:r>
              <a:rPr lang="es-ES_tradnl" dirty="0" smtClean="0"/>
              <a:t>ocasión</a:t>
            </a:r>
          </a:p>
          <a:p>
            <a:r>
              <a:rPr lang="es-ES_tradnl" dirty="0"/>
              <a:t>el 53% que su único propósito es ir a divertirse. </a:t>
            </a:r>
            <a:endParaRPr lang="es-ES" i="1" dirty="0"/>
          </a:p>
          <a:p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919" y="4725144"/>
            <a:ext cx="2532112" cy="170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42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593119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797152"/>
            <a:ext cx="2316088" cy="155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17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64758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157192"/>
            <a:ext cx="1845464" cy="12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06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37895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941168"/>
            <a:ext cx="203594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52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62430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085184"/>
            <a:ext cx="1956048" cy="131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24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143000"/>
          </a:xfr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sz="4400" b="1" dirty="0" smtClean="0"/>
              <a:t>Introducción: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sz="1800" dirty="0"/>
              <a:t>El tema de “Autonomía mediática en la motivación ciudadana de la rodada urbana del estado de San Luis Potosí” fue elegido debido a que se presentó como un </a:t>
            </a:r>
            <a:r>
              <a:rPr lang="es-ES_tradnl" sz="1800" b="1" dirty="0">
                <a:solidFill>
                  <a:schemeClr val="accent3"/>
                </a:solidFill>
              </a:rPr>
              <a:t>fenómeno social</a:t>
            </a:r>
            <a:r>
              <a:rPr lang="es-ES_tradnl" sz="1800" dirty="0"/>
              <a:t>, ya que se observó que hubo una mayor participación de las personas desde que inició dicho evento hasta la actualidad.</a:t>
            </a:r>
            <a:endParaRPr lang="es-ES" sz="1800" i="1" dirty="0"/>
          </a:p>
          <a:p>
            <a:pPr algn="just"/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148064" y="4437112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/>
              <a:t>Nos interesó investigar cuáles eran los </a:t>
            </a:r>
            <a:r>
              <a:rPr lang="es-ES_tradnl" sz="1400" b="1" u="sng" dirty="0">
                <a:solidFill>
                  <a:schemeClr val="accent3"/>
                </a:solidFill>
              </a:rPr>
              <a:t>motivos</a:t>
            </a:r>
            <a:r>
              <a:rPr lang="es-ES_tradnl" sz="1400" dirty="0"/>
              <a:t> por los que se dio el incremento en la participación de las personas en la rodada urbana de San Luis Potosí y si dicho aumento tiene que ver de alguna manera con el contenido de los medios de </a:t>
            </a:r>
            <a:r>
              <a:rPr lang="es-ES_tradnl" sz="1400" b="1" u="sng" dirty="0">
                <a:solidFill>
                  <a:srgbClr val="00B0F0"/>
                </a:solidFill>
              </a:rPr>
              <a:t>comunicación</a:t>
            </a:r>
            <a:endParaRPr lang="es-ES" sz="1400" b="1" u="sng" dirty="0">
              <a:solidFill>
                <a:srgbClr val="00B0F0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149080"/>
            <a:ext cx="198120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5830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71533"/>
            <a:ext cx="674697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41168"/>
            <a:ext cx="2133496" cy="143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251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375445" cy="373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013176"/>
            <a:ext cx="2119583" cy="142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55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88581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229200"/>
            <a:ext cx="1845464" cy="12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8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88581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85184"/>
            <a:ext cx="2059774" cy="138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148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25470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157192"/>
            <a:ext cx="1952619" cy="1312160"/>
          </a:xfrm>
          <a:prstGeom prst="rect">
            <a:avLst/>
          </a:prstGeom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78430"/>
            <a:ext cx="1568574" cy="1148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14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702237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832" y="3429000"/>
            <a:ext cx="2009925" cy="132529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859" y="5229200"/>
            <a:ext cx="1845464" cy="12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215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52957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517" y="5085184"/>
            <a:ext cx="1812032" cy="121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65277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013176"/>
            <a:ext cx="1956048" cy="131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220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77597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229200"/>
            <a:ext cx="1845464" cy="12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679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40637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85184"/>
            <a:ext cx="1884040" cy="126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97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4902" y="836712"/>
            <a:ext cx="7024744" cy="1143000"/>
          </a:xfrm>
        </p:spPr>
        <p:txBody>
          <a:bodyPr/>
          <a:lstStyle/>
          <a:p>
            <a:pPr algn="ctr"/>
            <a:r>
              <a:rPr lang="es-ES" b="1" dirty="0" smtClean="0"/>
              <a:t>¿Dónde surgió la idea?</a:t>
            </a:r>
            <a:endParaRPr lang="es-E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05" y="2862943"/>
            <a:ext cx="3238129" cy="2428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211959" y="2862943"/>
            <a:ext cx="41044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La idea del objeto de estudio nace de la observación de que en San Luis Potosí están participando alrededor de </a:t>
            </a:r>
            <a:r>
              <a:rPr lang="es-MX" b="1" u="sng" dirty="0">
                <a:solidFill>
                  <a:srgbClr val="00B0F0"/>
                </a:solidFill>
              </a:rPr>
              <a:t>1500</a:t>
            </a:r>
            <a:r>
              <a:rPr lang="es-MX" dirty="0"/>
              <a:t> </a:t>
            </a:r>
            <a:r>
              <a:rPr lang="es-MX" b="1" u="sng" dirty="0">
                <a:solidFill>
                  <a:srgbClr val="00B0F0"/>
                </a:solidFill>
              </a:rPr>
              <a:t>personas</a:t>
            </a:r>
            <a:r>
              <a:rPr lang="es-MX" dirty="0"/>
              <a:t> en la rodada urbana, cuando en un principio se trataba de cerca de 13 personas, lo que indica que hay un </a:t>
            </a:r>
            <a:r>
              <a:rPr lang="es-MX" dirty="0" smtClean="0"/>
              <a:t>     aumento </a:t>
            </a:r>
            <a:r>
              <a:rPr lang="es-MX" dirty="0"/>
              <a:t>exponencial desde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su </a:t>
            </a:r>
            <a:r>
              <a:rPr lang="es-MX" dirty="0"/>
              <a:t>inicio hasta ahora.</a:t>
            </a:r>
            <a:endParaRPr lang="es-ES" dirty="0"/>
          </a:p>
          <a:p>
            <a:pPr algn="just"/>
            <a:endParaRPr lang="es-ES" dirty="0"/>
          </a:p>
        </p:txBody>
      </p:sp>
      <p:sp>
        <p:nvSpPr>
          <p:cNvPr id="5" name="4 Flecha arriba"/>
          <p:cNvSpPr/>
          <p:nvPr/>
        </p:nvSpPr>
        <p:spPr>
          <a:xfrm>
            <a:off x="4627274" y="4904996"/>
            <a:ext cx="304766" cy="432048"/>
          </a:xfrm>
          <a:prstGeom prst="upArrow">
            <a:avLst/>
          </a:prstGeom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347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dirty="0" smtClean="0"/>
              <a:t>Priming y Framing 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2060848"/>
            <a:ext cx="6336819" cy="2113459"/>
          </a:xfrm>
        </p:spPr>
        <p:txBody>
          <a:bodyPr>
            <a:normAutofit fontScale="92500"/>
          </a:bodyPr>
          <a:lstStyle/>
          <a:p>
            <a:pPr algn="just"/>
            <a:r>
              <a:rPr lang="es-ES_tradnl" dirty="0" smtClean="0"/>
              <a:t>Se realizo </a:t>
            </a:r>
            <a:r>
              <a:rPr lang="es-ES_tradnl" dirty="0"/>
              <a:t>una breve investigación sobre algunas de las divulgaciones realizadas en la prensa local de la capital; el propósito es analizar, mediante un análisis de contenido, el encuadre que los medios de comunicación hacen al respecto. </a:t>
            </a:r>
            <a:endParaRPr lang="es-ES" i="1" dirty="0"/>
          </a:p>
          <a:p>
            <a:pPr algn="just"/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782491" y="4852123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/>
              <a:t>Este encuadre determina el marco de pensamiento y de discusión pública que se hace frente al evento dela Rodada Nocturna de </a:t>
            </a:r>
            <a:r>
              <a:rPr lang="es-ES_tradnl" dirty="0" smtClean="0"/>
              <a:t>SLP.</a:t>
            </a:r>
            <a:endParaRPr lang="es-ES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33056"/>
            <a:ext cx="2314947" cy="231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69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024744" cy="1143000"/>
          </a:xfrm>
        </p:spPr>
        <p:txBody>
          <a:bodyPr/>
          <a:lstStyle/>
          <a:p>
            <a:pPr algn="ctr"/>
            <a:r>
              <a:rPr lang="es-ES" b="1" dirty="0" smtClean="0"/>
              <a:t>Priming y Framing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2060848"/>
            <a:ext cx="6696860" cy="18254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_tradnl" dirty="0"/>
              <a:t>Lo que se cree es que por ciertos fenómenos cognitivos la información a la que se atiende en los medios puede dirigir tanto la opinión como las acciones que los sujetos realicen. En este caso, asistir o no a la rodada nocturna. </a:t>
            </a:r>
            <a:endParaRPr lang="es-ES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475656" y="3861048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200" dirty="0"/>
              <a:t>Los ejemplos a continuación:</a:t>
            </a:r>
            <a:endParaRPr lang="es-ES" sz="1200" i="1" dirty="0"/>
          </a:p>
          <a:p>
            <a:pPr algn="just"/>
            <a:r>
              <a:rPr lang="es-ES_tradnl" sz="1200" b="1" dirty="0"/>
              <a:t>La Jornada San Luis</a:t>
            </a:r>
            <a:r>
              <a:rPr lang="es-ES_tradnl" sz="1200" dirty="0"/>
              <a:t>, </a:t>
            </a:r>
            <a:r>
              <a:rPr lang="es-ES_tradnl" sz="1200" u="sng" dirty="0"/>
              <a:t>Lunes 29 de Agosto de 2011</a:t>
            </a:r>
            <a:r>
              <a:rPr lang="es-ES_tradnl" sz="1200" dirty="0"/>
              <a:t>, “Rodadas nocturnas son un movimiento ciudadano, destaca Vida Sobre Ruedas”. </a:t>
            </a:r>
            <a:r>
              <a:rPr lang="es-ES_tradnl" sz="1200" b="1" dirty="0"/>
              <a:t>Palabras clave: </a:t>
            </a:r>
            <a:r>
              <a:rPr lang="es-ES_tradnl" sz="1200" dirty="0"/>
              <a:t>movimiento, logro ciudadano, referente, activación física, recorridos por la </a:t>
            </a:r>
            <a:r>
              <a:rPr lang="es-ES_tradnl" sz="1200" dirty="0" smtClean="0"/>
              <a:t>ciudad</a:t>
            </a:r>
            <a:r>
              <a:rPr lang="es-ES_tradnl" sz="1200" dirty="0"/>
              <a:t>.</a:t>
            </a:r>
            <a:endParaRPr lang="es-ES" sz="1200" i="1" dirty="0"/>
          </a:p>
          <a:p>
            <a:pPr algn="just"/>
            <a:endParaRPr lang="es-ES" sz="1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509259" y="4961993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/>
              <a:t> </a:t>
            </a:r>
            <a:endParaRPr lang="es-ES" sz="1200" i="1" dirty="0"/>
          </a:p>
          <a:p>
            <a:r>
              <a:rPr lang="es-ES_tradnl" sz="1200" b="1" dirty="0"/>
              <a:t>Antena San Luis</a:t>
            </a:r>
            <a:r>
              <a:rPr lang="es-ES_tradnl" sz="1200" dirty="0"/>
              <a:t>, </a:t>
            </a:r>
            <a:r>
              <a:rPr lang="es-ES_tradnl" sz="1200" u="sng" dirty="0"/>
              <a:t>11 de octubre de 2012,</a:t>
            </a:r>
            <a:r>
              <a:rPr lang="es-ES_tradnl" sz="1200" dirty="0"/>
              <a:t> “Rodada nocturna inicia hoy a las 8:30pm”. </a:t>
            </a:r>
            <a:r>
              <a:rPr lang="es-ES_tradnl" sz="1200" b="1" dirty="0"/>
              <a:t>Palabras Clave: </a:t>
            </a:r>
            <a:r>
              <a:rPr lang="es-ES_tradnl" sz="1200" dirty="0"/>
              <a:t>Recorrido 15km, 8:30pm, Inicia, Concluye.</a:t>
            </a:r>
            <a:endParaRPr lang="es-ES" sz="1200" i="1" dirty="0"/>
          </a:p>
          <a:p>
            <a:endParaRPr lang="es-ES" sz="1200" dirty="0"/>
          </a:p>
        </p:txBody>
      </p:sp>
      <p:sp>
        <p:nvSpPr>
          <p:cNvPr id="7" name="6 Anillo"/>
          <p:cNvSpPr/>
          <p:nvPr/>
        </p:nvSpPr>
        <p:spPr>
          <a:xfrm>
            <a:off x="827584" y="5157192"/>
            <a:ext cx="504056" cy="504056"/>
          </a:xfrm>
          <a:prstGeom prst="don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7 Anillo"/>
          <p:cNvSpPr/>
          <p:nvPr/>
        </p:nvSpPr>
        <p:spPr>
          <a:xfrm>
            <a:off x="827584" y="4077072"/>
            <a:ext cx="504056" cy="504056"/>
          </a:xfrm>
          <a:prstGeom prst="don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242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268760"/>
            <a:ext cx="7560956" cy="2329484"/>
          </a:xfrm>
        </p:spPr>
        <p:txBody>
          <a:bodyPr>
            <a:normAutofit/>
          </a:bodyPr>
          <a:lstStyle/>
          <a:p>
            <a:pPr algn="just"/>
            <a:r>
              <a:rPr lang="es-ES_tradnl" sz="1200" b="1" dirty="0"/>
              <a:t> </a:t>
            </a:r>
            <a:endParaRPr lang="es-ES" sz="1200" i="1" dirty="0"/>
          </a:p>
          <a:p>
            <a:pPr algn="just"/>
            <a:r>
              <a:rPr lang="es-ES_tradnl" sz="1200" b="1" dirty="0"/>
              <a:t>Plano Informativo.com</a:t>
            </a:r>
            <a:r>
              <a:rPr lang="es-ES_tradnl" sz="1200" dirty="0"/>
              <a:t>, </a:t>
            </a:r>
            <a:r>
              <a:rPr lang="es-ES_tradnl" sz="1200" u="sng" dirty="0"/>
              <a:t>6 de septiembre de 2012,</a:t>
            </a:r>
            <a:r>
              <a:rPr lang="es-ES_tradnl" sz="1200" dirty="0"/>
              <a:t> “Invitan a rodada nocturna”. </a:t>
            </a:r>
            <a:endParaRPr lang="es-ES_tradnl" sz="1200" dirty="0" smtClean="0"/>
          </a:p>
          <a:p>
            <a:pPr algn="just"/>
            <a:r>
              <a:rPr lang="es-ES_tradnl" sz="1200" b="1" dirty="0" smtClean="0"/>
              <a:t>Palabras </a:t>
            </a:r>
            <a:r>
              <a:rPr lang="es-ES_tradnl" sz="1200" b="1" dirty="0"/>
              <a:t>Clave: </a:t>
            </a:r>
            <a:r>
              <a:rPr lang="es-ES_tradnl" sz="1200" dirty="0"/>
              <a:t>Edición 80, Recorrido, Sano esparcimiento, Recorrido  de 15km.</a:t>
            </a:r>
            <a:endParaRPr lang="es-ES" sz="1200" i="1" dirty="0"/>
          </a:p>
          <a:p>
            <a:pPr algn="just"/>
            <a:r>
              <a:rPr lang="es-ES_tradnl" sz="1200" b="1" dirty="0"/>
              <a:t>Exprés, San Luis Potosí, </a:t>
            </a:r>
            <a:r>
              <a:rPr lang="es-ES_tradnl" sz="1200" u="sng" dirty="0"/>
              <a:t>24 de octubre de 2011,</a:t>
            </a:r>
            <a:r>
              <a:rPr lang="es-ES_tradnl" sz="1200" dirty="0"/>
              <a:t> “"Rodada Nocturna continuará </a:t>
            </a:r>
            <a:endParaRPr lang="es-ES" sz="1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411760" y="3212976"/>
            <a:ext cx="561662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/>
              <a:t>Tanto el periódico virtual </a:t>
            </a:r>
            <a:r>
              <a:rPr lang="es-ES_tradnl" b="1" dirty="0">
                <a:solidFill>
                  <a:srgbClr val="00B0F0"/>
                </a:solidFill>
              </a:rPr>
              <a:t>Plano Informativo.com</a:t>
            </a:r>
            <a:r>
              <a:rPr lang="es-ES_tradnl" dirty="0"/>
              <a:t>, como  </a:t>
            </a:r>
            <a:r>
              <a:rPr lang="es-ES_tradnl" sz="2000" b="1" dirty="0">
                <a:solidFill>
                  <a:srgbClr val="7030A0"/>
                </a:solidFill>
              </a:rPr>
              <a:t>Antena San Luis </a:t>
            </a:r>
            <a:r>
              <a:rPr lang="es-ES_tradnl" dirty="0"/>
              <a:t>en su edición digital  son los medios que más notas publican del evento. Ahora, las notas solo van  dirigidas a informar sobre el recorrido, las rutas,  los horarios y fechas del evento.</a:t>
            </a:r>
            <a:endParaRPr lang="es-ES" dirty="0"/>
          </a:p>
        </p:txBody>
      </p:sp>
      <p:sp>
        <p:nvSpPr>
          <p:cNvPr id="5" name="4 Anillo"/>
          <p:cNvSpPr/>
          <p:nvPr/>
        </p:nvSpPr>
        <p:spPr>
          <a:xfrm>
            <a:off x="1187624" y="3356992"/>
            <a:ext cx="864096" cy="864096"/>
          </a:xfrm>
          <a:prstGeom prst="don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85184"/>
            <a:ext cx="1956048" cy="131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388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1143000"/>
          </a:xfrm>
        </p:spPr>
        <p:txBody>
          <a:bodyPr/>
          <a:lstStyle/>
          <a:p>
            <a:pPr algn="ctr"/>
            <a:r>
              <a:rPr lang="es-ES" b="1" dirty="0" smtClean="0"/>
              <a:t>Priming y Framing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060848"/>
            <a:ext cx="7200916" cy="2041452"/>
          </a:xfrm>
        </p:spPr>
        <p:txBody>
          <a:bodyPr>
            <a:normAutofit/>
          </a:bodyPr>
          <a:lstStyle/>
          <a:p>
            <a:pPr algn="just"/>
            <a:r>
              <a:rPr lang="es-ES_tradnl" sz="1600" dirty="0"/>
              <a:t>En La </a:t>
            </a:r>
            <a:r>
              <a:rPr lang="es-ES_tradnl" sz="1600" b="1" dirty="0">
                <a:solidFill>
                  <a:srgbClr val="FF0000"/>
                </a:solidFill>
              </a:rPr>
              <a:t>Jornada de San Luis </a:t>
            </a:r>
            <a:r>
              <a:rPr lang="es-ES_tradnl" sz="1600" dirty="0"/>
              <a:t>se publicó una entrevista con los miembros del colectivo vida sobre ruedas en el que visiblemente se apoyan a este evento y se le imprime un carácter positivo. </a:t>
            </a:r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3573016"/>
            <a:ext cx="691276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b="1" u="sng" dirty="0">
                <a:solidFill>
                  <a:srgbClr val="0070C0"/>
                </a:solidFill>
              </a:rPr>
              <a:t>En conclusión </a:t>
            </a:r>
            <a:r>
              <a:rPr lang="es-ES_tradnl" dirty="0"/>
              <a:t>la mayor parte de publicaciones que mencionan a la Rodad Nocturna sólo informan sobre las fechas del evento, los recorridos y los horarios. Mientras que los que mantienen una opinión se inclinan a darle un carácter positivo al evento; mientras que las publicaciones de las opiniones de los miembros del colectivo normalmente muestran un carácter de apoyo y visto bueno para el evento.</a:t>
            </a:r>
            <a:endParaRPr lang="es-ES" i="1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7065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/>
          </a:bodyPr>
          <a:lstStyle/>
          <a:p>
            <a:r>
              <a:rPr lang="es-ES" sz="5400" b="1" dirty="0" smtClean="0"/>
              <a:t>Conclusión:</a:t>
            </a:r>
            <a:endParaRPr lang="es-ES" sz="5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sz="2000" dirty="0"/>
              <a:t>La cultura de participación del estado de San Luis Potosí, ha sido posible gracias a que los individuos buscan satisfacer  objetivos comunes que se logran a través de actividades colectivas que suponen la práctica de valores positivos para que el evento se desarrolle de manera </a:t>
            </a:r>
            <a:r>
              <a:rPr lang="es-ES_tradnl" sz="2000" dirty="0" smtClean="0"/>
              <a:t>democrática.</a:t>
            </a:r>
          </a:p>
          <a:p>
            <a:pPr algn="just"/>
            <a:r>
              <a:rPr lang="es-ES_tradnl" sz="2000" dirty="0"/>
              <a:t>Las motivaciones de las personas se conforman por los intereses y las aspiraciones de las mismas, y en cada individuo varían, dependiendo de su género, su edad, su nivel económico, entre otros factores que definen perfiles diferentes. </a:t>
            </a:r>
            <a:endParaRPr lang="es-ES" sz="2000" i="1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211492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772816"/>
            <a:ext cx="6777317" cy="350897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_tradnl" dirty="0"/>
              <a:t>Respecto a la autonomía mediática, se descubrió que los individuos</a:t>
            </a:r>
            <a:r>
              <a:rPr lang="es-ES_tradnl" b="1" dirty="0">
                <a:solidFill>
                  <a:srgbClr val="0070C0"/>
                </a:solidFill>
              </a:rPr>
              <a:t> no se ven influenciados </a:t>
            </a:r>
            <a:r>
              <a:rPr lang="es-ES_tradnl" dirty="0"/>
              <a:t>por los medios de comunicación para realizar ejercicio, </a:t>
            </a:r>
            <a:r>
              <a:rPr lang="es-ES_tradnl" dirty="0" smtClean="0"/>
              <a:t>como es el caso</a:t>
            </a:r>
            <a:r>
              <a:rPr lang="es-ES_tradnl" dirty="0"/>
              <a:t>, asistir a la rodada urbana</a:t>
            </a:r>
            <a:r>
              <a:rPr lang="es-ES_tradnl" dirty="0" smtClean="0"/>
              <a:t>;</a:t>
            </a:r>
          </a:p>
          <a:p>
            <a:pPr algn="just"/>
            <a:r>
              <a:rPr lang="es-ES_tradnl" dirty="0"/>
              <a:t>los textos encontrados afirman que las </a:t>
            </a:r>
            <a:r>
              <a:rPr lang="es-ES_tradnl" b="1" dirty="0">
                <a:solidFill>
                  <a:schemeClr val="accent3"/>
                </a:solidFill>
              </a:rPr>
              <a:t>campañas de promoción a la salud no cumplen </a:t>
            </a:r>
            <a:r>
              <a:rPr lang="es-ES_tradnl" dirty="0"/>
              <a:t>con su función, ya que las personas se sienten excluidas o rechazadas de la sociedad.</a:t>
            </a:r>
            <a:endParaRPr lang="es-ES" i="1" dirty="0"/>
          </a:p>
          <a:p>
            <a:pPr algn="just"/>
            <a:r>
              <a:rPr lang="es-ES_tradnl" dirty="0"/>
              <a:t>Las motivaciones pueden deberse a factores externos o internos del participante y a su vez permiten explicar de manera científica el comportamiento de los individuos asistentes a la rodada urbana del estado de San Luis Potosí.</a:t>
            </a:r>
            <a:r>
              <a:rPr lang="es-ES_tradnl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746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318177"/>
            <a:ext cx="5328708" cy="26175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/>
              <a:t>Los datos obtenidos permitirán que los organizadores de diversos eventos conozcan las motivaciones por las que los individuos participan y de ésta manera </a:t>
            </a:r>
            <a:r>
              <a:rPr lang="es-MX" b="1" u="sng" dirty="0">
                <a:solidFill>
                  <a:schemeClr val="accent3"/>
                </a:solidFill>
              </a:rPr>
              <a:t>creen estrategias </a:t>
            </a:r>
            <a:r>
              <a:rPr lang="es-MX" dirty="0"/>
              <a:t>útiles para que se obtenga una mayor participación de la sociedad.</a:t>
            </a:r>
            <a:endParaRPr lang="es-ES" dirty="0"/>
          </a:p>
          <a:p>
            <a:pPr algn="just"/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45024"/>
            <a:ext cx="3111457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23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024744" cy="1143000"/>
          </a:xfrm>
        </p:spPr>
        <p:txBody>
          <a:bodyPr/>
          <a:lstStyle/>
          <a:p>
            <a:r>
              <a:rPr lang="es-MX" b="1" dirty="0"/>
              <a:t>Título de la investigación: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35043" y="1772816"/>
            <a:ext cx="6777317" cy="1753420"/>
          </a:xfrm>
        </p:spPr>
        <p:txBody>
          <a:bodyPr>
            <a:normAutofit/>
          </a:bodyPr>
          <a:lstStyle/>
          <a:p>
            <a:pPr lvl="0" algn="just"/>
            <a:r>
              <a:rPr lang="es-MX" sz="2000" dirty="0" smtClean="0"/>
              <a:t>“</a:t>
            </a:r>
            <a:r>
              <a:rPr lang="es-MX" sz="2000" dirty="0"/>
              <a:t>Autonomía mediática en la motivación ciudadana de la rodada urbana del estado de San Luis Potosí”</a:t>
            </a:r>
            <a:r>
              <a:rPr lang="es-MX" sz="2000" b="1" dirty="0"/>
              <a:t> </a:t>
            </a:r>
            <a:endParaRPr lang="es-ES" sz="2000" dirty="0"/>
          </a:p>
          <a:p>
            <a:pPr algn="just"/>
            <a:endParaRPr lang="es-ES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115616" y="3356992"/>
            <a:ext cx="6696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800" b="1" dirty="0">
                <a:solidFill>
                  <a:schemeClr val="accent1"/>
                </a:solidFill>
              </a:rPr>
              <a:t>Objeto de estudio específico: </a:t>
            </a:r>
            <a:r>
              <a:rPr lang="es-MX" dirty="0"/>
              <a:t>Factores que motivan a las personas a asistir a la rodada urbana del estado de San Luis Potosí y si de alguna manera los medios de comunicación influyen en su motivación.</a:t>
            </a:r>
            <a:endParaRPr lang="es-ES" dirty="0"/>
          </a:p>
          <a:p>
            <a:endParaRPr lang="es-ES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725144"/>
            <a:ext cx="28098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910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024744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b="1" dirty="0"/>
              <a:t>Objetivos de investigación: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3"/>
            <a:ext cx="7200916" cy="2329484"/>
          </a:xfrm>
        </p:spPr>
        <p:txBody>
          <a:bodyPr/>
          <a:lstStyle/>
          <a:p>
            <a:pPr lvl="0"/>
            <a:r>
              <a:rPr lang="es-ES" dirty="0" smtClean="0"/>
              <a:t>Identificar </a:t>
            </a:r>
            <a:r>
              <a:rPr lang="es-ES" dirty="0"/>
              <a:t>cuáles son los motivos por los que ha ido en </a:t>
            </a:r>
            <a:r>
              <a:rPr lang="es-ES" b="1" u="sng" dirty="0">
                <a:solidFill>
                  <a:schemeClr val="accent3"/>
                </a:solidFill>
              </a:rPr>
              <a:t>aumento</a:t>
            </a:r>
            <a:r>
              <a:rPr lang="es-ES" dirty="0"/>
              <a:t> la participación de los asistentes en la rodada urbana de S.L.P. y si los </a:t>
            </a:r>
            <a:r>
              <a:rPr lang="es-ES" b="1" u="sng" dirty="0">
                <a:solidFill>
                  <a:srgbClr val="00B0F0"/>
                </a:solidFill>
              </a:rPr>
              <a:t>medios de comunicación </a:t>
            </a:r>
            <a:r>
              <a:rPr lang="es-ES" dirty="0"/>
              <a:t>de alguna manera han influido en la asistencia de las personas. </a:t>
            </a:r>
          </a:p>
          <a:p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221088"/>
            <a:ext cx="304800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73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34480" y="1268760"/>
            <a:ext cx="6777317" cy="1897436"/>
          </a:xfrm>
        </p:spPr>
        <p:txBody>
          <a:bodyPr>
            <a:normAutofit/>
          </a:bodyPr>
          <a:lstStyle/>
          <a:p>
            <a:pPr algn="just"/>
            <a:r>
              <a:rPr lang="es-MX" sz="1800" dirty="0"/>
              <a:t>Otro </a:t>
            </a:r>
            <a:r>
              <a:rPr lang="es-MX" sz="1800" b="1" u="sng" dirty="0">
                <a:solidFill>
                  <a:schemeClr val="bg2">
                    <a:lumMod val="50000"/>
                  </a:schemeClr>
                </a:solidFill>
              </a:rPr>
              <a:t>objetivo</a:t>
            </a:r>
            <a:r>
              <a:rPr lang="es-MX" sz="1800" dirty="0"/>
              <a:t> es encontrar información útil y precisa acerca de la participación y motivación de los asistentes a la rodada urbana en San Luis Potosí; los trabajos encontrados ayudarán a saber desde qué perspectivas ha sido abordado el tema, lo que definirá aún más la naturaleza de nuestro estudio.</a:t>
            </a:r>
            <a:endParaRPr lang="es-ES" sz="1800" dirty="0"/>
          </a:p>
          <a:p>
            <a:pPr algn="just"/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43608" y="4004455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/>
              <a:t>Para la búsqueda de los trabajos existentes se eligieron como fuentes de </a:t>
            </a:r>
            <a:r>
              <a:rPr lang="es-ES_tradnl" dirty="0" smtClean="0"/>
              <a:t>información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148064" y="3681291"/>
            <a:ext cx="28083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F0"/>
                </a:solidFill>
              </a:rPr>
              <a:t>Redalyc</a:t>
            </a:r>
          </a:p>
          <a:p>
            <a:r>
              <a:rPr lang="es-ES_tradnl" dirty="0" smtClean="0"/>
              <a:t> </a:t>
            </a:r>
            <a:endParaRPr lang="es-ES_tradnl" sz="2400" b="1" dirty="0" smtClean="0">
              <a:solidFill>
                <a:srgbClr val="7030A0"/>
              </a:solidFill>
            </a:endParaRPr>
          </a:p>
          <a:p>
            <a:r>
              <a:rPr lang="es-ES_tradnl" sz="2400" b="1" dirty="0" smtClean="0">
                <a:solidFill>
                  <a:srgbClr val="7030A0"/>
                </a:solidFill>
              </a:rPr>
              <a:t>Razón </a:t>
            </a:r>
            <a:r>
              <a:rPr lang="es-ES_tradnl" sz="2400" b="1" dirty="0">
                <a:solidFill>
                  <a:srgbClr val="7030A0"/>
                </a:solidFill>
              </a:rPr>
              <a:t>y Palabra </a:t>
            </a:r>
            <a:endParaRPr lang="es-ES_tradnl" sz="2400" b="1" dirty="0" smtClean="0">
              <a:solidFill>
                <a:srgbClr val="7030A0"/>
              </a:solidFill>
            </a:endParaRPr>
          </a:p>
          <a:p>
            <a:endParaRPr lang="es-ES_tradnl" sz="2400" b="1" dirty="0">
              <a:solidFill>
                <a:srgbClr val="7030A0"/>
              </a:solidFill>
            </a:endParaRPr>
          </a:p>
          <a:p>
            <a:r>
              <a:rPr lang="es-ES_tradnl" sz="2400" b="1" dirty="0" smtClean="0">
                <a:solidFill>
                  <a:schemeClr val="accent3"/>
                </a:solidFill>
              </a:rPr>
              <a:t>CONEICC</a:t>
            </a:r>
            <a:endParaRPr lang="es-ES" sz="2400" b="1" dirty="0">
              <a:solidFill>
                <a:schemeClr val="accent3"/>
              </a:solidFill>
            </a:endParaRPr>
          </a:p>
        </p:txBody>
      </p:sp>
      <p:sp>
        <p:nvSpPr>
          <p:cNvPr id="6" name="5 Flecha izquierda, derecha y arriba"/>
          <p:cNvSpPr/>
          <p:nvPr/>
        </p:nvSpPr>
        <p:spPr>
          <a:xfrm rot="5400000">
            <a:off x="3947724" y="4112772"/>
            <a:ext cx="1080120" cy="983696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8187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r>
              <a:rPr lang="es-ES" sz="4800" b="1" dirty="0" smtClean="0"/>
              <a:t>Justificación:</a:t>
            </a:r>
            <a:endParaRPr lang="es-ES" sz="4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sz="1800" dirty="0"/>
              <a:t>Debido a la falta de información acerca de las </a:t>
            </a:r>
            <a:r>
              <a:rPr lang="es-ES_tradnl" sz="1800" b="1" u="sng" dirty="0">
                <a:solidFill>
                  <a:srgbClr val="00B0F0"/>
                </a:solidFill>
              </a:rPr>
              <a:t>motivaciones</a:t>
            </a:r>
            <a:r>
              <a:rPr lang="es-ES_tradnl" sz="1800" b="1" dirty="0"/>
              <a:t> </a:t>
            </a:r>
            <a:r>
              <a:rPr lang="es-ES_tradnl" sz="1800" dirty="0"/>
              <a:t>que tienen las personas a</a:t>
            </a:r>
            <a:r>
              <a:rPr lang="es-ES_tradnl" sz="1800" u="sng" dirty="0"/>
              <a:t> </a:t>
            </a:r>
            <a:r>
              <a:rPr lang="es-ES_tradnl" sz="1800" b="1" u="sng" dirty="0">
                <a:solidFill>
                  <a:schemeClr val="accent3"/>
                </a:solidFill>
              </a:rPr>
              <a:t>participar</a:t>
            </a:r>
            <a:r>
              <a:rPr lang="es-ES_tradnl" sz="1800" u="sng" dirty="0"/>
              <a:t> </a:t>
            </a:r>
            <a:r>
              <a:rPr lang="es-ES_tradnl" sz="1800" dirty="0"/>
              <a:t>en eventos sociales se decidió hacer una investigación mediante la cual se generará información que dé a conocer los perfiles de las personas asistentes a los mismos. </a:t>
            </a:r>
            <a:endParaRPr lang="es-ES_tradnl" sz="1800" dirty="0" smtClean="0"/>
          </a:p>
          <a:p>
            <a:pPr algn="just"/>
            <a:r>
              <a:rPr lang="es-ES_tradnl" sz="1800" dirty="0"/>
              <a:t>Los datos obtenidos permitirán que los organizadores de diversos eventos conozcan las motivaciones por los que los individuos participan y de esta manera podrán crear </a:t>
            </a:r>
            <a:r>
              <a:rPr lang="es-ES_tradnl" sz="1800" b="1" u="sng" dirty="0">
                <a:solidFill>
                  <a:srgbClr val="7030A0"/>
                </a:solidFill>
              </a:rPr>
              <a:t>estrategias útiles </a:t>
            </a:r>
            <a:r>
              <a:rPr lang="es-ES_tradnl" sz="1800" dirty="0"/>
              <a:t>para que se obtenga una mayor participación de la sociedad.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2763548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b="1" dirty="0" smtClean="0"/>
              <a:t>Lugar donde se llevo a cabo la investigación </a:t>
            </a:r>
            <a:endParaRPr lang="es-ES" sz="2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409524" cy="314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547664" y="573325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/>
              <a:t>mapa de la plaza de Tequisquiapan lugar donde se llevaran a cabo las </a:t>
            </a:r>
            <a:r>
              <a:rPr lang="es-ES_tradnl" dirty="0" smtClean="0"/>
              <a:t>encuestas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37394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102</TotalTime>
  <Words>1365</Words>
  <Application>Microsoft Office PowerPoint</Application>
  <PresentationFormat>Presentación en pantalla (4:3)</PresentationFormat>
  <Paragraphs>65</Paragraphs>
  <Slides>35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Austin</vt:lpstr>
      <vt:lpstr>“Autonomía mediática en la motivación ciudadana de la rodada urbana del estado de San Luis Potosí” </vt:lpstr>
      <vt:lpstr>Introducción:</vt:lpstr>
      <vt:lpstr>¿Dónde surgió la idea?</vt:lpstr>
      <vt:lpstr>Presentación de PowerPoint</vt:lpstr>
      <vt:lpstr>Título de la investigación:</vt:lpstr>
      <vt:lpstr>Objetivos de investigación:  </vt:lpstr>
      <vt:lpstr>Presentación de PowerPoint</vt:lpstr>
      <vt:lpstr>Justificación:</vt:lpstr>
      <vt:lpstr>Lugar donde se llevo a cabo la investigación </vt:lpstr>
      <vt:lpstr>Muestra </vt:lpstr>
      <vt:lpstr>Perfil del encuestado</vt:lpstr>
      <vt:lpstr>Presentación de PowerPoint</vt:lpstr>
      <vt:lpstr>Consumo mediático</vt:lpstr>
      <vt:lpstr>Presentación de PowerPoint</vt:lpstr>
      <vt:lpstr>Motivaciones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Priming y Framing </vt:lpstr>
      <vt:lpstr>Priming y Framing</vt:lpstr>
      <vt:lpstr>Presentación de PowerPoint</vt:lpstr>
      <vt:lpstr>Priming y Framing</vt:lpstr>
      <vt:lpstr>Conclusión: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“Autonomía mediática en la motivación ciudadana de la rodada urbana del estado de San Luis Potosí”</dc:title>
  <dc:creator>Ucem 2012</dc:creator>
  <cp:lastModifiedBy>Ucem 2012</cp:lastModifiedBy>
  <cp:revision>14</cp:revision>
  <dcterms:created xsi:type="dcterms:W3CDTF">2012-11-29T15:06:25Z</dcterms:created>
  <dcterms:modified xsi:type="dcterms:W3CDTF">2012-11-29T16:48:36Z</dcterms:modified>
</cp:coreProperties>
</file>